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863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4799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360461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6F077B-A50F-4D64-8574-E2D6A98A5553}"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1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9324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4/17/2017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194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4/17/2017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664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4/17/2017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107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smtClean="0"/>
              <a:t>4/17/2017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204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5B747F8-9654-4282-85D2-65F41AAE7A75}" type="datetimeFigureOut">
              <a:rPr lang="en-US" smtClean="0"/>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0002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4/17/2017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9945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6002" y="445273"/>
            <a:ext cx="11608905" cy="1335819"/>
          </a:xfrm>
        </p:spPr>
        <p:txBody>
          <a:bodyPr>
            <a:normAutofit fontScale="90000"/>
          </a:bodyPr>
          <a:lstStyle/>
          <a:p>
            <a:pPr algn="ctr">
              <a:lnSpc>
                <a:spcPct val="107000"/>
              </a:lnSpc>
              <a:spcAft>
                <a:spcPts val="0"/>
              </a:spcAft>
            </a:pPr>
            <a:r>
              <a:rPr lang="ru-RU" sz="4000" b="1" dirty="0">
                <a:solidFill>
                  <a:schemeClr val="accent2">
                    <a:lumMod val="50000"/>
                  </a:schemeClr>
                </a:solidFill>
                <a:latin typeface="Bookman Old Style" panose="02050604050505020204" pitchFamily="18" charset="0"/>
                <a:ea typeface="Calibri" panose="020F0502020204030204" pitchFamily="34" charset="0"/>
                <a:cs typeface="Times New Roman" panose="02020603050405020304" pitchFamily="18" charset="0"/>
              </a:rPr>
              <a:t>Тема № 5</a:t>
            </a:r>
            <a:br>
              <a:rPr lang="ru-RU" sz="4000" b="1" dirty="0">
                <a:solidFill>
                  <a:schemeClr val="accent2">
                    <a:lumMod val="50000"/>
                  </a:schemeClr>
                </a:solidFill>
                <a:latin typeface="Bookman Old Style" panose="02050604050505020204" pitchFamily="18" charset="0"/>
                <a:ea typeface="Calibri" panose="020F0502020204030204" pitchFamily="34" charset="0"/>
                <a:cs typeface="Times New Roman" panose="02020603050405020304" pitchFamily="18" charset="0"/>
              </a:rPr>
            </a:br>
            <a:r>
              <a:rPr lang="ru-RU" sz="4000" b="1" dirty="0">
                <a:solidFill>
                  <a:schemeClr val="accent2">
                    <a:lumMod val="50000"/>
                  </a:schemeClr>
                </a:solidFill>
                <a:latin typeface="Bookman Old Style" panose="02050604050505020204" pitchFamily="18" charset="0"/>
                <a:ea typeface="Calibri" panose="020F0502020204030204" pitchFamily="34" charset="0"/>
                <a:cs typeface="Times New Roman" panose="02020603050405020304" pitchFamily="18" charset="0"/>
              </a:rPr>
              <a:t>«Развитие института страхования в России»</a:t>
            </a:r>
            <a:endParaRPr lang="ru-RU" sz="4000" b="1" dirty="0">
              <a:solidFill>
                <a:schemeClr val="accent2">
                  <a:lumMod val="50000"/>
                </a:schemeClr>
              </a:solidFill>
              <a:latin typeface="Bookman Old Style" panose="02050604050505020204" pitchFamily="18" charset="0"/>
            </a:endParaRPr>
          </a:p>
        </p:txBody>
      </p:sp>
      <p:sp>
        <p:nvSpPr>
          <p:cNvPr id="3" name="Подзаголовок 2"/>
          <p:cNvSpPr>
            <a:spLocks noGrp="1"/>
          </p:cNvSpPr>
          <p:nvPr>
            <p:ph type="subTitle" idx="1"/>
          </p:nvPr>
        </p:nvSpPr>
        <p:spPr>
          <a:xfrm>
            <a:off x="685197" y="1847592"/>
            <a:ext cx="10888107" cy="2374549"/>
          </a:xfrm>
        </p:spPr>
        <p:txBody>
          <a:bodyPr>
            <a:normAutofit fontScale="25000" lnSpcReduction="20000"/>
          </a:bodyPr>
          <a:lstStyle/>
          <a:p>
            <a:pPr algn="just">
              <a:lnSpc>
                <a:spcPct val="107000"/>
              </a:lnSpc>
              <a:spcAft>
                <a:spcPts val="0"/>
              </a:spcAft>
            </a:pPr>
            <a:r>
              <a:rPr lang="en-US" sz="8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1.</a:t>
            </a:r>
            <a:r>
              <a:rPr lang="ru-RU" sz="8000" cap="none" dirty="0">
                <a:solidFill>
                  <a:schemeClr val="accent2">
                    <a:lumMod val="50000"/>
                  </a:schemeClr>
                </a:solidFill>
                <a:latin typeface="Bookman Old Style" panose="02050604050505020204" pitchFamily="18" charset="0"/>
                <a:ea typeface="Calibri" panose="020F0502020204030204" pitchFamily="34" charset="0"/>
                <a:cs typeface="Times New Roman" panose="02020603050405020304" pitchFamily="18" charset="0"/>
              </a:rPr>
              <a:t>Возникновение страхования в России.</a:t>
            </a:r>
          </a:p>
          <a:p>
            <a:pPr algn="just">
              <a:lnSpc>
                <a:spcPct val="107000"/>
              </a:lnSpc>
              <a:spcAft>
                <a:spcPts val="0"/>
              </a:spcAft>
            </a:pPr>
            <a:r>
              <a:rPr lang="ru-RU" sz="8000" cap="none" dirty="0">
                <a:solidFill>
                  <a:schemeClr val="accent2">
                    <a:lumMod val="50000"/>
                  </a:schemeClr>
                </a:solidFill>
                <a:latin typeface="Bookman Old Style" panose="02050604050505020204" pitchFamily="18" charset="0"/>
                <a:ea typeface="Calibri" panose="020F0502020204030204" pitchFamily="34" charset="0"/>
                <a:cs typeface="Times New Roman" panose="02020603050405020304" pitchFamily="18" charset="0"/>
              </a:rPr>
              <a:t>2. Страхование в России в период с начала </a:t>
            </a:r>
            <a:r>
              <a:rPr lang="en-US" sz="8000" cap="none" dirty="0">
                <a:solidFill>
                  <a:schemeClr val="accent2">
                    <a:lumMod val="50000"/>
                  </a:schemeClr>
                </a:solidFill>
                <a:latin typeface="Bookman Old Style" panose="02050604050505020204" pitchFamily="18" charset="0"/>
                <a:ea typeface="Calibri" panose="020F0502020204030204" pitchFamily="34" charset="0"/>
                <a:cs typeface="Times New Roman" panose="02020603050405020304" pitchFamily="18" charset="0"/>
              </a:rPr>
              <a:t>XVIII</a:t>
            </a:r>
            <a:r>
              <a:rPr lang="ru-RU" sz="8000" cap="none" dirty="0">
                <a:solidFill>
                  <a:schemeClr val="accent2">
                    <a:lumMod val="50000"/>
                  </a:schemeClr>
                </a:solidFill>
                <a:latin typeface="Bookman Old Style" panose="02050604050505020204" pitchFamily="18" charset="0"/>
                <a:ea typeface="Calibri" panose="020F0502020204030204" pitchFamily="34" charset="0"/>
                <a:cs typeface="Times New Roman" panose="02020603050405020304" pitchFamily="18" charset="0"/>
              </a:rPr>
              <a:t> века до 1917 года. </a:t>
            </a:r>
          </a:p>
          <a:p>
            <a:pPr>
              <a:lnSpc>
                <a:spcPct val="107000"/>
              </a:lnSpc>
              <a:spcAft>
                <a:spcPts val="0"/>
              </a:spcAft>
            </a:pPr>
            <a:r>
              <a:rPr lang="ru-RU" sz="8000" cap="none" dirty="0">
                <a:solidFill>
                  <a:schemeClr val="accent2">
                    <a:lumMod val="50000"/>
                  </a:schemeClr>
                </a:solidFill>
                <a:latin typeface="Bookman Old Style" panose="02050604050505020204" pitchFamily="18" charset="0"/>
                <a:ea typeface="Calibri" panose="020F0502020204030204" pitchFamily="34" charset="0"/>
                <a:cs typeface="Times New Roman" panose="02020603050405020304" pitchFamily="18" charset="0"/>
              </a:rPr>
              <a:t>3. Особенности страхового дела в советской России (с 1917 года до 1991 года).</a:t>
            </a:r>
          </a:p>
          <a:p>
            <a:pPr>
              <a:lnSpc>
                <a:spcPct val="107000"/>
              </a:lnSpc>
              <a:spcAft>
                <a:spcPts val="0"/>
              </a:spcAft>
            </a:pPr>
            <a:r>
              <a:rPr lang="ru-RU" sz="8000" cap="none" dirty="0">
                <a:solidFill>
                  <a:schemeClr val="accent2">
                    <a:lumMod val="50000"/>
                  </a:schemeClr>
                </a:solidFill>
                <a:latin typeface="Bookman Old Style" panose="02050604050505020204" pitchFamily="18" charset="0"/>
                <a:ea typeface="Calibri" panose="020F0502020204030204" pitchFamily="34" charset="0"/>
                <a:cs typeface="Times New Roman" panose="02020603050405020304" pitchFamily="18" charset="0"/>
              </a:rPr>
              <a:t>4. Совершенствование организации страхового дела в России в современный период.</a:t>
            </a:r>
          </a:p>
          <a:p>
            <a:endParaRPr lang="ru-RU" dirty="0"/>
          </a:p>
        </p:txBody>
      </p:sp>
    </p:spTree>
    <p:extLst>
      <p:ext uri="{BB962C8B-B14F-4D97-AF65-F5344CB8AC3E}">
        <p14:creationId xmlns:p14="http://schemas.microsoft.com/office/powerpoint/2010/main" val="237172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222637" y="111318"/>
            <a:ext cx="11799735" cy="739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Третий этап развития страхования в царской России характеризуется зарождением национального страхового рынка. </a:t>
            </a:r>
          </a:p>
        </p:txBody>
      </p:sp>
      <p:sp>
        <p:nvSpPr>
          <p:cNvPr id="3" name="Прямоугольник: скругленные противолежащие углы 2"/>
          <p:cNvSpPr/>
          <p:nvPr/>
        </p:nvSpPr>
        <p:spPr>
          <a:xfrm>
            <a:off x="119270" y="930302"/>
            <a:ext cx="11656611" cy="2584175"/>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t>Отмена крепостного права, замена натурального хозяйства денежным, развитие капиталистических отношений (рост промышленности, строительство железных дорог) создавали предпосылки для формирования национального страхового рынка. Для этого этапа характерно возникновение новых акционерных обществ без монопольных привилегий (Петербургское и Московское - 1858 г., "Русское" - 1867 г., "Коммерческое"- 1870г., "Варшавское"- 1870г., "Северное" - 1871 г., "Якорь" - 1872 г.). </a:t>
            </a:r>
          </a:p>
        </p:txBody>
      </p:sp>
      <p:pic>
        <p:nvPicPr>
          <p:cNvPr id="4" name="Рисунок 3"/>
          <p:cNvPicPr>
            <a:picLocks noChangeAspect="1"/>
          </p:cNvPicPr>
          <p:nvPr/>
        </p:nvPicPr>
        <p:blipFill>
          <a:blip r:embed="rId2"/>
          <a:stretch>
            <a:fillRect/>
          </a:stretch>
        </p:blipFill>
        <p:spPr>
          <a:xfrm>
            <a:off x="0" y="3640650"/>
            <a:ext cx="2215950" cy="3217350"/>
          </a:xfrm>
          <a:prstGeom prst="rect">
            <a:avLst/>
          </a:prstGeom>
        </p:spPr>
      </p:pic>
      <p:pic>
        <p:nvPicPr>
          <p:cNvPr id="5" name="Рисунок 4"/>
          <p:cNvPicPr>
            <a:picLocks noChangeAspect="1"/>
          </p:cNvPicPr>
          <p:nvPr/>
        </p:nvPicPr>
        <p:blipFill>
          <a:blip r:embed="rId3"/>
          <a:stretch>
            <a:fillRect/>
          </a:stretch>
        </p:blipFill>
        <p:spPr>
          <a:xfrm>
            <a:off x="2215950" y="3640650"/>
            <a:ext cx="2750834" cy="3217350"/>
          </a:xfrm>
          <a:prstGeom prst="rect">
            <a:avLst/>
          </a:prstGeom>
        </p:spPr>
      </p:pic>
      <p:pic>
        <p:nvPicPr>
          <p:cNvPr id="7" name="Рисунок 6"/>
          <p:cNvPicPr>
            <a:picLocks noChangeAspect="1"/>
          </p:cNvPicPr>
          <p:nvPr/>
        </p:nvPicPr>
        <p:blipFill>
          <a:blip r:embed="rId4"/>
          <a:stretch>
            <a:fillRect/>
          </a:stretch>
        </p:blipFill>
        <p:spPr>
          <a:xfrm>
            <a:off x="4966784" y="3640650"/>
            <a:ext cx="2187798" cy="3217350"/>
          </a:xfrm>
          <a:prstGeom prst="rect">
            <a:avLst/>
          </a:prstGeom>
        </p:spPr>
      </p:pic>
      <p:pic>
        <p:nvPicPr>
          <p:cNvPr id="8" name="Рисунок 7"/>
          <p:cNvPicPr>
            <a:picLocks noChangeAspect="1"/>
          </p:cNvPicPr>
          <p:nvPr/>
        </p:nvPicPr>
        <p:blipFill>
          <a:blip r:embed="rId5"/>
          <a:stretch>
            <a:fillRect/>
          </a:stretch>
        </p:blipFill>
        <p:spPr>
          <a:xfrm>
            <a:off x="7154582" y="3640650"/>
            <a:ext cx="2430482" cy="3217350"/>
          </a:xfrm>
          <a:prstGeom prst="rect">
            <a:avLst/>
          </a:prstGeom>
        </p:spPr>
      </p:pic>
      <p:pic>
        <p:nvPicPr>
          <p:cNvPr id="9" name="Рисунок 8"/>
          <p:cNvPicPr>
            <a:picLocks noChangeAspect="1"/>
          </p:cNvPicPr>
          <p:nvPr/>
        </p:nvPicPr>
        <p:blipFill>
          <a:blip r:embed="rId6"/>
          <a:stretch>
            <a:fillRect/>
          </a:stretch>
        </p:blipFill>
        <p:spPr>
          <a:xfrm>
            <a:off x="9421057" y="3640650"/>
            <a:ext cx="2770943" cy="3217350"/>
          </a:xfrm>
          <a:prstGeom prst="rect">
            <a:avLst/>
          </a:prstGeom>
        </p:spPr>
      </p:pic>
    </p:spTree>
    <p:extLst>
      <p:ext uri="{BB962C8B-B14F-4D97-AF65-F5344CB8AC3E}">
        <p14:creationId xmlns:p14="http://schemas.microsoft.com/office/powerpoint/2010/main" val="246290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противолежащие углы 1"/>
          <p:cNvSpPr/>
          <p:nvPr/>
        </p:nvSpPr>
        <p:spPr>
          <a:xfrm>
            <a:off x="174929" y="166978"/>
            <a:ext cx="11759979" cy="158231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a:latin typeface="Calibri" panose="020F0502020204030204" pitchFamily="34" charset="0"/>
                <a:ea typeface="Calibri" panose="020F0502020204030204" pitchFamily="34" charset="0"/>
                <a:cs typeface="Times New Roman" panose="02020603050405020304" pitchFamily="18" charset="0"/>
              </a:rPr>
              <a:t>Конкуренция породила множество страховых компаний и вместе с тем создала условия для их объединения, прежде всего с целью затруднить проникновение конкурентов как действующих, так и нарождавшихся на собственный рынок и обеспечить единые правила страхования.</a:t>
            </a:r>
            <a:endParaRPr lang="ru-RU" sz="2400"/>
          </a:p>
        </p:txBody>
      </p:sp>
      <p:sp>
        <p:nvSpPr>
          <p:cNvPr id="3" name="Прямоугольник: скругленные противолежащие углы 2"/>
          <p:cNvSpPr/>
          <p:nvPr/>
        </p:nvSpPr>
        <p:spPr>
          <a:xfrm>
            <a:off x="174928" y="1917591"/>
            <a:ext cx="11759979" cy="133449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latin typeface="Calibri" panose="020F0502020204030204" pitchFamily="34" charset="0"/>
                <a:ea typeface="Calibri" panose="020F0502020204030204" pitchFamily="34" charset="0"/>
                <a:cs typeface="Times New Roman" panose="02020603050405020304" pitchFamily="18" charset="0"/>
              </a:rPr>
              <a:t>В 1874 году съезд представителей акционерных страховых обществ установил общий тариф премий, обязательный для всех заключивших конвенцию, принятую этим съездом. </a:t>
            </a:r>
            <a:endParaRPr lang="ru-RU" sz="2400" dirty="0"/>
          </a:p>
        </p:txBody>
      </p:sp>
      <p:sp>
        <p:nvSpPr>
          <p:cNvPr id="5" name="Прямоугольник 4"/>
          <p:cNvSpPr/>
          <p:nvPr/>
        </p:nvSpPr>
        <p:spPr>
          <a:xfrm>
            <a:off x="1311966" y="3608620"/>
            <a:ext cx="9668786" cy="400110"/>
          </a:xfrm>
          <a:prstGeom prst="rect">
            <a:avLst/>
          </a:prstGeom>
        </p:spPr>
        <p:txBody>
          <a:bodyPr wrap="square">
            <a:spAutoFit/>
          </a:bodyPr>
          <a:lstStyle/>
          <a:p>
            <a:pPr algn="ctr"/>
            <a:r>
              <a:rPr lang="ru-RU" sz="2000" b="1" dirty="0"/>
              <a:t>Для обоснования тарифов решено было с 1874 года вести общую статистику. </a:t>
            </a:r>
          </a:p>
        </p:txBody>
      </p:sp>
      <p:sp>
        <p:nvSpPr>
          <p:cNvPr id="6" name="Прямоугольник: скругленные противолежащие углы 5"/>
          <p:cNvSpPr/>
          <p:nvPr/>
        </p:nvSpPr>
        <p:spPr>
          <a:xfrm>
            <a:off x="174928" y="4444780"/>
            <a:ext cx="11759979" cy="1033669"/>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i="1"/>
              <a:t>Тарифное соглашение вошло в силу в 1875 году и получило название Страхового синдиката - первого монополистического объединения в России.</a:t>
            </a:r>
          </a:p>
        </p:txBody>
      </p:sp>
    </p:spTree>
    <p:extLst>
      <p:ext uri="{BB962C8B-B14F-4D97-AF65-F5344CB8AC3E}">
        <p14:creationId xmlns:p14="http://schemas.microsoft.com/office/powerpoint/2010/main" val="139062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1820849" y="222637"/>
            <a:ext cx="10145864" cy="11449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t>Следует отметить, что монополистические тенденции в российском страховом деле проявились раньше, чем в промышленности и банковской сфере. Для придания устойчивости страховым операциям в этот же период организуются общества взаимного страхования. </a:t>
            </a:r>
          </a:p>
        </p:txBody>
      </p:sp>
      <p:sp>
        <p:nvSpPr>
          <p:cNvPr id="3" name="TextBox 2"/>
          <p:cNvSpPr txBox="1"/>
          <p:nvPr/>
        </p:nvSpPr>
        <p:spPr>
          <a:xfrm>
            <a:off x="429372" y="0"/>
            <a:ext cx="723568" cy="1446550"/>
          </a:xfrm>
          <a:prstGeom prst="rect">
            <a:avLst/>
          </a:prstGeom>
          <a:noFill/>
          <a:ln>
            <a:solidFill>
              <a:schemeClr val="bg1"/>
            </a:solidFill>
          </a:ln>
        </p:spPr>
        <p:txBody>
          <a:bodyPr wrap="square" rtlCol="0">
            <a:spAutoFit/>
          </a:bodyPr>
          <a:lstStyle/>
          <a:p>
            <a:r>
              <a:rPr lang="ru-RU" sz="8800" dirty="0">
                <a:solidFill>
                  <a:schemeClr val="accent1">
                    <a:lumMod val="75000"/>
                  </a:schemeClr>
                </a:solidFill>
              </a:rPr>
              <a:t>!</a:t>
            </a:r>
          </a:p>
        </p:txBody>
      </p:sp>
      <p:sp>
        <p:nvSpPr>
          <p:cNvPr id="4" name="Прямоугольник: скругленные углы 3"/>
          <p:cNvSpPr/>
          <p:nvPr/>
        </p:nvSpPr>
        <p:spPr>
          <a:xfrm>
            <a:off x="254441" y="2171161"/>
            <a:ext cx="11775882" cy="17413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t>В 1863 году учреждено два таких общества - в Туле и Полтаве; в 1864 году- пять (Харьков, Череповец, </a:t>
            </a:r>
            <a:r>
              <a:rPr lang="ru-RU" sz="2400" dirty="0" err="1"/>
              <a:t>Ревель</a:t>
            </a:r>
            <a:r>
              <a:rPr lang="ru-RU" sz="2400" dirty="0"/>
              <a:t>, Рига, Пермь); в 1865 году - также пять. Таким образом, во второй половине XIX веке национальный страховой рынок был представлен акционерными и взаимными страховыми компаниями. </a:t>
            </a:r>
          </a:p>
        </p:txBody>
      </p:sp>
      <p:sp>
        <p:nvSpPr>
          <p:cNvPr id="5" name="Прямоугольник 4"/>
          <p:cNvSpPr/>
          <p:nvPr/>
        </p:nvSpPr>
        <p:spPr>
          <a:xfrm>
            <a:off x="190831" y="4573498"/>
            <a:ext cx="1177588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dirty="0"/>
              <a:t>В 1875 году страховое дело оживляется в связи с резким увеличением страховых премий. </a:t>
            </a:r>
          </a:p>
          <a:p>
            <a:r>
              <a:rPr lang="ru-RU" sz="2400" dirty="0"/>
              <a:t>За 1876-1885 годы было создано 32 общества взаимного страхования. </a:t>
            </a:r>
          </a:p>
        </p:txBody>
      </p:sp>
    </p:spTree>
    <p:extLst>
      <p:ext uri="{BB962C8B-B14F-4D97-AF65-F5344CB8AC3E}">
        <p14:creationId xmlns:p14="http://schemas.microsoft.com/office/powerpoint/2010/main" val="241306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221" y="672564"/>
            <a:ext cx="11783833"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800" dirty="0"/>
              <a:t>В 80-90-е годы проходят съезды представителей обществ взаимного страхования (I съезд в 1883 г. - Петербург, VII съезд- 1912г.). Для исполнения поручений съезда создаются особое бюро и печатный орган "Вестник взаимного от огня страхования". Наиболее важным предметом обсуждения всех съездов был вопрос организации перестрахования и объединения обществ взаимного страхования. Созданный в 1909 году "Российский Союз Обществ взаимного от огня страхования" объединил 83 страховых общества на основе договора, обязывающего страховые компании оказывать взаимопомощь при пожарных убытках, превышающих годичный сбор премий. К 1917 году Союз, имеющий свой устав, объединял 124 общества взаимного страхования. </a:t>
            </a:r>
          </a:p>
        </p:txBody>
      </p:sp>
    </p:spTree>
    <p:extLst>
      <p:ext uri="{BB962C8B-B14F-4D97-AF65-F5344CB8AC3E}">
        <p14:creationId xmlns:p14="http://schemas.microsoft.com/office/powerpoint/2010/main" val="423879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468" y="1821810"/>
            <a:ext cx="11465781" cy="461665"/>
          </a:xfrm>
          <a:prstGeom prst="rect">
            <a:avLst/>
          </a:prstGeom>
        </p:spPr>
        <p:txBody>
          <a:bodyPr wrap="square">
            <a:spAutoFit/>
          </a:bodyPr>
          <a:lstStyle/>
          <a:p>
            <a:pPr algn="ctr"/>
            <a:r>
              <a:rPr lang="ru-RU" sz="2400" b="1" spc="200" dirty="0">
                <a:solidFill>
                  <a:srgbClr val="BD582C">
                    <a:lumMod val="50000"/>
                  </a:srgbClr>
                </a:solidFill>
                <a:latin typeface="Bookman Old Style" panose="02050604050505020204" pitchFamily="18" charset="0"/>
                <a:ea typeface="Calibri" panose="020F0502020204030204" pitchFamily="34" charset="0"/>
                <a:cs typeface="Times New Roman" panose="02020603050405020304" pitchFamily="18" charset="0"/>
              </a:rPr>
              <a:t>2. Страхование в России в революционный период. </a:t>
            </a:r>
            <a:endParaRPr lang="ru-RU" sz="2400" b="1" dirty="0"/>
          </a:p>
        </p:txBody>
      </p:sp>
    </p:spTree>
    <p:extLst>
      <p:ext uri="{BB962C8B-B14F-4D97-AF65-F5344CB8AC3E}">
        <p14:creationId xmlns:p14="http://schemas.microsoft.com/office/powerpoint/2010/main" val="27518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429370" y="365760"/>
            <a:ext cx="11322658" cy="24012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spcAft>
                <a:spcPts val="0"/>
              </a:spcAft>
            </a:pPr>
            <a:r>
              <a:rPr lang="ru-RU">
                <a:latin typeface="Times New Roman" panose="02020603050405020304" pitchFamily="18" charset="0"/>
                <a:ea typeface="Times New Roman" panose="02020603050405020304" pitchFamily="18" charset="0"/>
              </a:rPr>
              <a:t>Советская власть, установившаяся в России в 1917 году, национализировала страховое дело, установив государственный контроль над всеми видами страхования и государственную монополию в страховом деле. Национализация страхового дела осуществлялась на фоне других крупных мероприятий финансовой политики Советской власти - национализации банков, промышленности, транспорта, связи, установления государственной монополии на внешнюю торговлю, аннулирования царских государственных займов. </a:t>
            </a:r>
            <a:endParaRPr lang="ru-RU" sz="1600">
              <a:effectLst/>
              <a:latin typeface="Times New Roman" panose="02020603050405020304" pitchFamily="18" charset="0"/>
              <a:ea typeface="Times New Roman" panose="02020603050405020304" pitchFamily="18" charset="0"/>
            </a:endParaRPr>
          </a:p>
        </p:txBody>
      </p:sp>
      <p:sp>
        <p:nvSpPr>
          <p:cNvPr id="3" name="Прямоугольник: скругленные углы 2"/>
          <p:cNvSpPr/>
          <p:nvPr/>
        </p:nvSpPr>
        <p:spPr>
          <a:xfrm>
            <a:off x="580445" y="2910177"/>
            <a:ext cx="11068216" cy="683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spcAft>
                <a:spcPts val="0"/>
              </a:spcAft>
            </a:pPr>
            <a:r>
              <a:rPr lang="ru-RU" dirty="0">
                <a:latin typeface="Times New Roman" panose="02020603050405020304" pitchFamily="18" charset="0"/>
                <a:ea typeface="Times New Roman" panose="02020603050405020304" pitchFamily="18" charset="0"/>
              </a:rPr>
              <a:t>Практическая сторона национализации страхового дела в Советской России отчетливо выделила два основных этапа: </a:t>
            </a:r>
            <a:endParaRPr lang="ru-RU" sz="1600" dirty="0">
              <a:effectLst/>
              <a:latin typeface="Times New Roman" panose="02020603050405020304" pitchFamily="18" charset="0"/>
              <a:ea typeface="Times New Roman" panose="02020603050405020304" pitchFamily="18" charset="0"/>
            </a:endParaRPr>
          </a:p>
        </p:txBody>
      </p:sp>
      <p:sp>
        <p:nvSpPr>
          <p:cNvPr id="4" name="Прямоугольник: скругленные углы 3"/>
          <p:cNvSpPr/>
          <p:nvPr/>
        </p:nvSpPr>
        <p:spPr>
          <a:xfrm>
            <a:off x="580445" y="3824577"/>
            <a:ext cx="11068216" cy="5883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spcAft>
                <a:spcPts val="0"/>
              </a:spcAft>
            </a:pPr>
            <a:r>
              <a:rPr lang="ru-RU">
                <a:latin typeface="Times New Roman" panose="02020603050405020304" pitchFamily="18" charset="0"/>
                <a:ea typeface="Times New Roman" panose="02020603050405020304" pitchFamily="18" charset="0"/>
              </a:rPr>
              <a:t>1) установление государственного контроля над всеми видами страхования; </a:t>
            </a:r>
            <a:endParaRPr lang="ru-RU" sz="1600">
              <a:effectLst/>
              <a:latin typeface="Times New Roman" panose="02020603050405020304" pitchFamily="18" charset="0"/>
              <a:ea typeface="Times New Roman" panose="02020603050405020304" pitchFamily="18" charset="0"/>
            </a:endParaRPr>
          </a:p>
        </p:txBody>
      </p:sp>
      <p:sp>
        <p:nvSpPr>
          <p:cNvPr id="5" name="Прямоугольник: скругленные углы 4"/>
          <p:cNvSpPr/>
          <p:nvPr/>
        </p:nvSpPr>
        <p:spPr>
          <a:xfrm>
            <a:off x="580445" y="4643561"/>
            <a:ext cx="11068216" cy="5883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spcAft>
                <a:spcPts val="0"/>
              </a:spcAft>
            </a:pPr>
            <a:r>
              <a:rPr lang="ru-RU" dirty="0">
                <a:latin typeface="Times New Roman" panose="02020603050405020304" pitchFamily="18" charset="0"/>
                <a:ea typeface="Times New Roman" panose="02020603050405020304" pitchFamily="18" charset="0"/>
              </a:rPr>
              <a:t>2) объявление страхования во всех видах и формах государственной страховой монополией. </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523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262393" y="254442"/>
            <a:ext cx="11712271" cy="18049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spcAft>
                <a:spcPts val="0"/>
              </a:spcAft>
            </a:pPr>
            <a:r>
              <a:rPr lang="ru-RU">
                <a:latin typeface="Times New Roman" panose="02020603050405020304" pitchFamily="18" charset="0"/>
                <a:ea typeface="Times New Roman" panose="02020603050405020304" pitchFamily="18" charset="0"/>
              </a:rPr>
              <a:t>Благодаря ранее осуществленной национализации банков был обеспечен фактический контроль со стороны государства за деятельностью и денежными операциями страховщиков, что существенно ограничивало возможности использования средств страховых компаний на цели финансирования нужд оппозиции правящему режиму. </a:t>
            </a:r>
            <a:endParaRPr lang="ru-RU" sz="1600">
              <a:effectLst/>
              <a:latin typeface="Times New Roman" panose="02020603050405020304" pitchFamily="18" charset="0"/>
              <a:ea typeface="Times New Roman" panose="02020603050405020304" pitchFamily="18" charset="0"/>
            </a:endParaRPr>
          </a:p>
        </p:txBody>
      </p:sp>
      <p:sp>
        <p:nvSpPr>
          <p:cNvPr id="3" name="Прямоугольник: скругленные углы 2"/>
          <p:cNvSpPr/>
          <p:nvPr/>
        </p:nvSpPr>
        <p:spPr>
          <a:xfrm>
            <a:off x="184206" y="2426473"/>
            <a:ext cx="11712271" cy="11357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ctr">
              <a:lnSpc>
                <a:spcPct val="150000"/>
              </a:lnSpc>
              <a:spcAft>
                <a:spcPts val="0"/>
              </a:spcAft>
            </a:pPr>
            <a:r>
              <a:rPr lang="ru-RU" dirty="0">
                <a:latin typeface="Bookman Old Style" panose="02050604050505020204" pitchFamily="18" charset="0"/>
                <a:ea typeface="Calibri" panose="020F0502020204030204" pitchFamily="34" charset="0"/>
                <a:cs typeface="Times New Roman" panose="02020603050405020304" pitchFamily="18" charset="0"/>
              </a:rPr>
              <a:t>Еще в декабре 1917 года правления страховых обществ выдали своим служащим жалованье за два месяца вперед в целях поддержки и поощрения саботажа новой власти. </a:t>
            </a:r>
            <a:endParaRPr lang="ru-RU" sz="1600" dirty="0">
              <a:effectLst/>
              <a:latin typeface="Bookman Old Style" panose="02050604050505020204" pitchFamily="18" charset="0"/>
              <a:ea typeface="Times New Roman" panose="02020603050405020304" pitchFamily="18" charset="0"/>
            </a:endParaRPr>
          </a:p>
        </p:txBody>
      </p:sp>
      <p:sp>
        <p:nvSpPr>
          <p:cNvPr id="4" name="Прямоугольник: скругленные противолежащие углы 3"/>
          <p:cNvSpPr/>
          <p:nvPr/>
        </p:nvSpPr>
        <p:spPr>
          <a:xfrm>
            <a:off x="349857" y="3800723"/>
            <a:ext cx="11546620" cy="2369489"/>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indent="450215" algn="just">
              <a:lnSpc>
                <a:spcPct val="150000"/>
              </a:lnSpc>
              <a:spcAft>
                <a:spcPts val="0"/>
              </a:spcAft>
            </a:pPr>
            <a:r>
              <a:rPr lang="ru-RU" dirty="0">
                <a:latin typeface="Times New Roman" panose="02020603050405020304" pitchFamily="18" charset="0"/>
                <a:ea typeface="Times New Roman" panose="02020603050405020304" pitchFamily="18" charset="0"/>
              </a:rPr>
              <a:t>Организационная перестройка страхового дела на этом этапе выражалась, с одной стороны, в сохранении основ страхования, сложившихся в царской России, с другой стороны, в огосударствлении страхового сектора экономики, уничтожении акционерной формы организации страховой деятельности. </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77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381663" y="159026"/>
            <a:ext cx="11640709" cy="225021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indent="450215" algn="just">
              <a:lnSpc>
                <a:spcPct val="150000"/>
              </a:lnSpc>
              <a:spcAft>
                <a:spcPts val="0"/>
              </a:spcAft>
            </a:pPr>
            <a:r>
              <a:rPr lang="ru-RU" dirty="0">
                <a:latin typeface="Times New Roman" panose="02020603050405020304" pitchFamily="18" charset="0"/>
                <a:ea typeface="Times New Roman" panose="02020603050405020304" pitchFamily="18" charset="0"/>
              </a:rPr>
              <a:t>Ввиду того, что новая власть аннулировала все обязательства по царским государственным внешним займам, сохранялась реальная угроза, что иностранные банки наложат арест на капиталы российских страховых обществ, размещенные за границей (в основном по заключенным договорам перестрахования). Чрезмерно поспешная национализация страхового дела могла обречь на арест и конфискацию этих денег в счет погашения внешнего государственного долга царской России. </a:t>
            </a:r>
            <a:endParaRPr lang="ru-RU" sz="1600" dirty="0">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555890" y="2752795"/>
            <a:ext cx="3238442" cy="2532462"/>
          </a:xfrm>
          <a:prstGeom prst="rect">
            <a:avLst/>
          </a:prstGeom>
        </p:spPr>
      </p:pic>
      <p:pic>
        <p:nvPicPr>
          <p:cNvPr id="1026" name="Picture 2" descr="https://littlehistoriesdotorg.files.wordpress.com/2015/11/1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8356" y="259027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4080344" y="2516243"/>
            <a:ext cx="4572000" cy="3171825"/>
          </a:xfrm>
          <a:prstGeom prst="rect">
            <a:avLst/>
          </a:prstGeom>
        </p:spPr>
      </p:pic>
    </p:spTree>
    <p:extLst>
      <p:ext uri="{BB962C8B-B14F-4D97-AF65-F5344CB8AC3E}">
        <p14:creationId xmlns:p14="http://schemas.microsoft.com/office/powerpoint/2010/main" val="320942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p:cNvSpPr/>
          <p:nvPr/>
        </p:nvSpPr>
        <p:spPr>
          <a:xfrm>
            <a:off x="318052" y="174929"/>
            <a:ext cx="11688418" cy="10018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ru-RU">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На первом этапе социалистических преобразований страхового дела по-прежнему сохранялась коммерческая основа старых организационных форм страхования, ставившая, по мнению властей, во главу угла извлечение прибыли. </a:t>
            </a:r>
            <a:endParaRPr lang="ru-RU" dirty="0">
              <a:solidFill>
                <a:srgbClr val="000000"/>
              </a:solidFill>
              <a:latin typeface="Bookman Old Style" panose="02050604050505020204" pitchFamily="18" charset="0"/>
            </a:endParaRPr>
          </a:p>
        </p:txBody>
      </p:sp>
      <p:sp>
        <p:nvSpPr>
          <p:cNvPr id="4" name="Прямоугольник: скругленные углы 3"/>
          <p:cNvSpPr/>
          <p:nvPr/>
        </p:nvSpPr>
        <p:spPr>
          <a:xfrm>
            <a:off x="318052" y="1272209"/>
            <a:ext cx="11624807" cy="7156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Bookman Old Style" panose="02050604050505020204" pitchFamily="18" charset="0"/>
                <a:ea typeface="Calibri" panose="020F0502020204030204" pitchFamily="34" charset="0"/>
                <a:cs typeface="Times New Roman" panose="02020603050405020304" pitchFamily="18" charset="0"/>
              </a:rPr>
              <a:t>Общее направление экономической политики этого времени характеризовалось "</a:t>
            </a:r>
            <a:r>
              <a:rPr lang="ru-RU" i="1" dirty="0">
                <a:latin typeface="Bookman Old Style" panose="02050604050505020204" pitchFamily="18" charset="0"/>
                <a:ea typeface="Calibri" panose="020F0502020204030204" pitchFamily="34" charset="0"/>
                <a:cs typeface="Times New Roman" panose="02020603050405020304" pitchFamily="18" charset="0"/>
              </a:rPr>
              <a:t>красногвардейской атакой на капитал!</a:t>
            </a:r>
            <a:r>
              <a:rPr lang="ru-RU" dirty="0">
                <a:latin typeface="Bookman Old Style" panose="02050604050505020204" pitchFamily="18" charset="0"/>
                <a:ea typeface="Calibri" panose="020F0502020204030204" pitchFamily="34" charset="0"/>
                <a:cs typeface="Times New Roman" panose="02020603050405020304" pitchFamily="18" charset="0"/>
              </a:rPr>
              <a:t>". </a:t>
            </a:r>
            <a:endParaRPr lang="ru-RU" dirty="0">
              <a:latin typeface="Bookman Old Style" panose="02050604050505020204" pitchFamily="18" charset="0"/>
            </a:endParaRPr>
          </a:p>
        </p:txBody>
      </p:sp>
      <p:pic>
        <p:nvPicPr>
          <p:cNvPr id="2050" name="Picture 2" descr="http://img-fotki.yandex.ru/get/9093/103548746.1c/0_c4662_c27e7b16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544" y="2083242"/>
            <a:ext cx="6995822" cy="422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85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усеченные противолежащие углы 1"/>
          <p:cNvSpPr/>
          <p:nvPr/>
        </p:nvSpPr>
        <p:spPr>
          <a:xfrm>
            <a:off x="580445" y="429370"/>
            <a:ext cx="10980752" cy="3077155"/>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spcAft>
                <a:spcPts val="0"/>
              </a:spcAft>
            </a:pPr>
            <a:r>
              <a:rPr lang="ru-RU" sz="2000" dirty="0">
                <a:latin typeface="Times New Roman" panose="02020603050405020304" pitchFamily="18" charset="0"/>
                <a:ea typeface="Times New Roman" panose="02020603050405020304" pitchFamily="18" charset="0"/>
              </a:rPr>
              <a:t>Поэтому с введением государственного контроля над страхованием доходы от страховых операций подвергались прогрессивному налогообложению на общегосударственные нужды. Их плательщиками выступали центральные правления страховых обществ. </a:t>
            </a:r>
          </a:p>
          <a:p>
            <a:pPr indent="450215" algn="just">
              <a:spcAft>
                <a:spcPts val="0"/>
              </a:spcAft>
            </a:pPr>
            <a:r>
              <a:rPr lang="ru-RU" sz="2000" dirty="0">
                <a:latin typeface="Times New Roman" panose="02020603050405020304" pitchFamily="18" charset="0"/>
                <a:ea typeface="Times New Roman" panose="02020603050405020304" pitchFamily="18" charset="0"/>
              </a:rPr>
              <a:t>Комиссариат выполнял порученные контрольные функции, проверял балансы, другую бухгалтерскую отчетность, следил за полнотой и своевременностью уплаты налогов. Согласно декрету о государственном контроле над всеми видами страхования, кроме социального, начисленные за 1917 год дивиденды акционеров акционерных обществ и пайщиков, обществ взаимного страхования были конфискованы в доход государства. </a:t>
            </a:r>
            <a:endParaRPr lang="ru-RU" sz="2000" dirty="0">
              <a:effectLst/>
              <a:latin typeface="Times New Roman" panose="02020603050405020304" pitchFamily="18" charset="0"/>
              <a:ea typeface="Times New Roman" panose="02020603050405020304" pitchFamily="18" charset="0"/>
            </a:endParaRPr>
          </a:p>
        </p:txBody>
      </p:sp>
      <p:pic>
        <p:nvPicPr>
          <p:cNvPr id="1026" name="Picture 2" descr="http://www.archiv.nnov.ru/_data/objects/0000/1375/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661" y="3735788"/>
            <a:ext cx="7665058" cy="223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1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28755" y="470101"/>
            <a:ext cx="9077613" cy="834524"/>
          </a:xfrm>
          <a:prstGeom prst="rect">
            <a:avLst/>
          </a:prstGeom>
        </p:spPr>
        <p:txBody>
          <a:bodyPr wrap="none">
            <a:spAutoFit/>
          </a:bodyPr>
          <a:lstStyle/>
          <a:p>
            <a:pPr indent="450215" algn="just">
              <a:lnSpc>
                <a:spcPct val="150000"/>
              </a:lnSpc>
              <a:spcAft>
                <a:spcPts val="0"/>
              </a:spcAft>
            </a:pPr>
            <a:r>
              <a:rPr lang="ru-RU" sz="36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1. Возникновение страхования в России.</a:t>
            </a:r>
            <a:endParaRPr lang="ru-RU" sz="36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064730" y="1559470"/>
            <a:ext cx="6205661" cy="4150436"/>
          </a:xfrm>
          <a:prstGeom prst="rect">
            <a:avLst/>
          </a:prstGeom>
        </p:spPr>
      </p:pic>
    </p:spTree>
    <p:extLst>
      <p:ext uri="{BB962C8B-B14F-4D97-AF65-F5344CB8AC3E}">
        <p14:creationId xmlns:p14="http://schemas.microsoft.com/office/powerpoint/2010/main" val="3436889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214685" y="222637"/>
            <a:ext cx="11736125" cy="755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atin typeface="Calibri" panose="020F0502020204030204" pitchFamily="34" charset="0"/>
                <a:ea typeface="Calibri" panose="020F0502020204030204" pitchFamily="34" charset="0"/>
                <a:cs typeface="Times New Roman" panose="02020603050405020304" pitchFamily="18" charset="0"/>
              </a:rPr>
              <a:t>Одновременно в центре и на местах, там, где была установлена Советская власть, осуществлялась организационная перестройка страхового дела. </a:t>
            </a:r>
            <a:endParaRPr lang="ru-RU"/>
          </a:p>
        </p:txBody>
      </p:sp>
      <p:sp>
        <p:nvSpPr>
          <p:cNvPr id="3" name="Прямоугольник: скругленные углы 2"/>
          <p:cNvSpPr/>
          <p:nvPr/>
        </p:nvSpPr>
        <p:spPr>
          <a:xfrm>
            <a:off x="214684" y="1236427"/>
            <a:ext cx="11736125" cy="115293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Земское и взаимное страхование переходило в ведение страховых органов исполнительных комитетов местных Советов и Совнархозов и преобразовывалось в советско-народное. Упразднялась акционерная форма страхования. Личное страхование граждан концентрировалось в сберегательных кассах Народного банка РСФСР. </a:t>
            </a:r>
            <a:endParaRPr lang="ru-RU" dirty="0">
              <a:solidFill>
                <a:schemeClr val="accent2"/>
              </a:solidFill>
            </a:endParaRPr>
          </a:p>
        </p:txBody>
      </p:sp>
      <p:sp>
        <p:nvSpPr>
          <p:cNvPr id="4" name="Прямоугольник: скругленные углы 3"/>
          <p:cNvSpPr/>
          <p:nvPr/>
        </p:nvSpPr>
        <p:spPr>
          <a:xfrm>
            <a:off x="214684" y="2647783"/>
            <a:ext cx="11736125" cy="115293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К началу 1918 года в Республике Советов насчитывалось до 1500 земских страховых агентств, которые были включены в структуры советско-народного страхования. 13 апреля 1918 года был принят Декрет "О мерах по борьбе с огнем", который имел большое значение для становления страхового дела. </a:t>
            </a:r>
            <a:endParaRPr lang="ru-RU" dirty="0">
              <a:solidFill>
                <a:schemeClr val="accent2">
                  <a:lumMod val="75000"/>
                </a:schemeClr>
              </a:solidFill>
            </a:endParaRPr>
          </a:p>
        </p:txBody>
      </p:sp>
      <p:sp>
        <p:nvSpPr>
          <p:cNvPr id="5" name="Прямоугольник: скругленные углы 4"/>
          <p:cNvSpPr/>
          <p:nvPr/>
        </p:nvSpPr>
        <p:spPr>
          <a:xfrm>
            <a:off x="214684" y="4166481"/>
            <a:ext cx="11736125" cy="115293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spcAft>
                <a:spcPts val="0"/>
              </a:spcAft>
            </a:pPr>
            <a:r>
              <a:rPr lang="ru-RU" dirty="0">
                <a:solidFill>
                  <a:schemeClr val="accent2">
                    <a:lumMod val="75000"/>
                  </a:schemeClr>
                </a:solidFill>
                <a:latin typeface="Times New Roman" panose="02020603050405020304" pitchFamily="18" charset="0"/>
                <a:ea typeface="Times New Roman" panose="02020603050405020304" pitchFamily="18" charset="0"/>
              </a:rPr>
              <a:t>Общее руководство страховым делом и пожарной охраной возлагалось на Главного Комиссара по делам страхования и борьбы с огнем. Позднее, в 1920 году пожарное дело было отделено от страхования. </a:t>
            </a:r>
            <a:endParaRPr lang="ru-RU" sz="16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434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противолежащие углы 1"/>
          <p:cNvSpPr/>
          <p:nvPr/>
        </p:nvSpPr>
        <p:spPr>
          <a:xfrm>
            <a:off x="453224" y="222637"/>
            <a:ext cx="11473733" cy="1534601"/>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a:latin typeface="Calibri" panose="020F0502020204030204" pitchFamily="34" charset="0"/>
                <a:ea typeface="Calibri" panose="020F0502020204030204" pitchFamily="34" charset="0"/>
                <a:cs typeface="Times New Roman" panose="02020603050405020304" pitchFamily="18" charset="0"/>
              </a:rPr>
              <a:t>Гражданская война и иностранная военная интервенция потребовали принятия чрезвычайных мер во всех областях хозяйственной жизни. Они ускорили национализацию страхового дела. 28 ноября 1918 года Совнарком принял Декрет "Об организации страхового дела в Российской Республике". </a:t>
            </a:r>
            <a:endParaRPr lang="ru-RU" sz="2000"/>
          </a:p>
        </p:txBody>
      </p:sp>
      <p:sp>
        <p:nvSpPr>
          <p:cNvPr id="3" name="Прямоугольник: скругленные противолежащие углы 2"/>
          <p:cNvSpPr/>
          <p:nvPr/>
        </p:nvSpPr>
        <p:spPr>
          <a:xfrm>
            <a:off x="453223" y="1949395"/>
            <a:ext cx="11473733" cy="1534601"/>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a:latin typeface="Calibri" panose="020F0502020204030204" pitchFamily="34" charset="0"/>
                <a:ea typeface="Calibri" panose="020F0502020204030204" pitchFamily="34" charset="0"/>
                <a:cs typeface="Times New Roman" panose="02020603050405020304" pitchFamily="18" charset="0"/>
              </a:rPr>
              <a:t>Гражданская война и иностранная военная интервенция потребовали принятия чрезвычайных мер во всех областях хозяйственной жизни. Они ускорили национализацию страхового дела. 28 ноября 1918 года Совнарком принял Декрет "Об организации страхового дела в Российской Республике". </a:t>
            </a:r>
            <a:endParaRPr lang="ru-RU" sz="2000"/>
          </a:p>
        </p:txBody>
      </p:sp>
      <p:sp>
        <p:nvSpPr>
          <p:cNvPr id="4" name="Прямоугольник: скругленные противолежащие углы 3"/>
          <p:cNvSpPr/>
          <p:nvPr/>
        </p:nvSpPr>
        <p:spPr>
          <a:xfrm>
            <a:off x="453223" y="3745064"/>
            <a:ext cx="11473733" cy="216275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Calibri" panose="020F0502020204030204" pitchFamily="34" charset="0"/>
                <a:ea typeface="Calibri" panose="020F0502020204030204" pitchFamily="34" charset="0"/>
                <a:cs typeface="Times New Roman" panose="02020603050405020304" pitchFamily="18" charset="0"/>
              </a:rPr>
              <a:t>Согласно этому декрету страхование во всех видах и формах объявлялось государственной монополией и достоянием Республики. Все частные страховые компании и общества были ликвидированы, сохранялось только взаимное страхование товарно-материальных ценностей кооперативных организаций. Однако этим декретом не была создана государственная страховая организация. </a:t>
            </a:r>
            <a:endParaRPr lang="ru-RU" sz="2400" dirty="0"/>
          </a:p>
        </p:txBody>
      </p:sp>
    </p:spTree>
    <p:extLst>
      <p:ext uri="{BB962C8B-B14F-4D97-AF65-F5344CB8AC3E}">
        <p14:creationId xmlns:p14="http://schemas.microsoft.com/office/powerpoint/2010/main" val="3959775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302150" y="222637"/>
            <a:ext cx="11616855" cy="8984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a:latin typeface="Calibri" panose="020F0502020204030204" pitchFamily="34" charset="0"/>
                <a:ea typeface="Calibri" panose="020F0502020204030204" pitchFamily="34" charset="0"/>
                <a:cs typeface="Times New Roman" panose="02020603050405020304" pitchFamily="18" charset="0"/>
              </a:rPr>
              <a:t>При Всероссийском Совете Народного Хозяйства был организован пожарно-страховой отдел, которому поручалось проводить имущественное страхование. </a:t>
            </a:r>
            <a:endParaRPr lang="ru-RU"/>
          </a:p>
        </p:txBody>
      </p:sp>
      <p:sp>
        <p:nvSpPr>
          <p:cNvPr id="3" name="Прямоугольник: скругленные углы 2"/>
          <p:cNvSpPr/>
          <p:nvPr/>
        </p:nvSpPr>
        <p:spPr>
          <a:xfrm>
            <a:off x="302150" y="1211026"/>
            <a:ext cx="11616855" cy="1072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a:latin typeface="Calibri" panose="020F0502020204030204" pitchFamily="34" charset="0"/>
                <a:ea typeface="Calibri" panose="020F0502020204030204" pitchFamily="34" charset="0"/>
                <a:cs typeface="Times New Roman" panose="02020603050405020304" pitchFamily="18" charset="0"/>
              </a:rPr>
              <a:t>Долгосрочное страхование жизни передавалось в ведение сберегательных касс, а договоры, заключенные на сумму свыше 10 000 руб., аннулировались без каких-либо возвратов страхователям накопившихся резервов взносов. </a:t>
            </a:r>
            <a:endParaRPr lang="ru-RU" dirty="0"/>
          </a:p>
        </p:txBody>
      </p:sp>
      <p:sp>
        <p:nvSpPr>
          <p:cNvPr id="4" name="Прямоугольник: скругленные углы 3"/>
          <p:cNvSpPr/>
          <p:nvPr/>
        </p:nvSpPr>
        <p:spPr>
          <a:xfrm>
            <a:off x="302150" y="2373018"/>
            <a:ext cx="11616855" cy="8401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a:latin typeface="Calibri" panose="020F0502020204030204" pitchFamily="34" charset="0"/>
                <a:ea typeface="Calibri" panose="020F0502020204030204" pitchFamily="34" charset="0"/>
                <a:cs typeface="Times New Roman" panose="02020603050405020304" pitchFamily="18" charset="0"/>
              </a:rPr>
              <a:t>"Реорганизацию" по декрету от 28 ноября 1918 года с большой натяжкой можно считать национализацией страхового дела, фактически это был его разгром. </a:t>
            </a:r>
            <a:endParaRPr lang="ru-RU" dirty="0"/>
          </a:p>
        </p:txBody>
      </p:sp>
      <p:pic>
        <p:nvPicPr>
          <p:cNvPr id="2050" name="Picture 2" descr="http://milnavigator.com.ua/wp-content/uploads/2017/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891" y="3303097"/>
            <a:ext cx="4651515" cy="300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67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0344" y="182880"/>
            <a:ext cx="11688418" cy="1208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atin typeface="Calibri" panose="020F0502020204030204" pitchFamily="34" charset="0"/>
                <a:ea typeface="Calibri" panose="020F0502020204030204" pitchFamily="34" charset="0"/>
                <a:cs typeface="Times New Roman" panose="02020603050405020304" pitchFamily="18" charset="0"/>
              </a:rPr>
              <a:t>До середины 1919 года проходила кампания по ликвидации акционерных и других страховых обществ, и организаций, определению и инвентаризации их активов и пассивов, затем последовали дальнейшие реорганизации. </a:t>
            </a:r>
            <a:endParaRPr lang="ru-RU"/>
          </a:p>
        </p:txBody>
      </p:sp>
      <p:sp>
        <p:nvSpPr>
          <p:cNvPr id="3" name="Прямоугольник: скругленные углы 2"/>
          <p:cNvSpPr/>
          <p:nvPr/>
        </p:nvSpPr>
        <p:spPr>
          <a:xfrm>
            <a:off x="270344" y="1582310"/>
            <a:ext cx="11688418" cy="6281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a:latin typeface="Calibri" panose="020F0502020204030204" pitchFamily="34" charset="0"/>
                <a:ea typeface="Calibri" panose="020F0502020204030204" pitchFamily="34" charset="0"/>
                <a:cs typeface="Times New Roman" panose="02020603050405020304" pitchFamily="18" charset="0"/>
              </a:rPr>
              <a:t>Долгосрочное страхование жизни было передано в ведение Народного банка РСФСР, а имущественное - Наркомата земледелия. </a:t>
            </a:r>
            <a:endParaRPr lang="ru-RU"/>
          </a:p>
        </p:txBody>
      </p:sp>
      <p:sp>
        <p:nvSpPr>
          <p:cNvPr id="4" name="Прямоугольник 3"/>
          <p:cNvSpPr/>
          <p:nvPr/>
        </p:nvSpPr>
        <p:spPr>
          <a:xfrm>
            <a:off x="270344" y="2441050"/>
            <a:ext cx="11688418" cy="898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atin typeface="Calibri" panose="020F0502020204030204" pitchFamily="34" charset="0"/>
                <a:ea typeface="Calibri" panose="020F0502020204030204" pitchFamily="34" charset="0"/>
                <a:cs typeface="Times New Roman" panose="02020603050405020304" pitchFamily="18" charset="0"/>
              </a:rPr>
              <a:t>В условиях гражданской войны, разрухи и почти полного обесценения денежных знаков страхование, предусматривающее выплаты страхового возмещения и страховых сумм в денежной форме, теряло свое значение. </a:t>
            </a:r>
            <a:endParaRPr lang="ru-RU"/>
          </a:p>
        </p:txBody>
      </p:sp>
      <p:sp>
        <p:nvSpPr>
          <p:cNvPr id="5" name="Прямоугольник: скругленные углы 4"/>
          <p:cNvSpPr/>
          <p:nvPr/>
        </p:nvSpPr>
        <p:spPr>
          <a:xfrm>
            <a:off x="270344" y="4015409"/>
            <a:ext cx="11688418" cy="1335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spcAft>
                <a:spcPts val="0"/>
              </a:spcAft>
            </a:pPr>
            <a:r>
              <a:rPr lang="ru-RU">
                <a:latin typeface="Times New Roman" panose="02020603050405020304" pitchFamily="18" charset="0"/>
                <a:ea typeface="Times New Roman" panose="02020603050405020304" pitchFamily="18" charset="0"/>
              </a:rPr>
              <a:t>Декретами от 18 ноября 1919 года и 18 декабря 1920 года было отменено имущественное страхование, предусматривалось оказание государственной помощи натурой - зерном, скотом, инвентарем. Это был серьезный удар по страховому делу в стране. </a:t>
            </a:r>
            <a:endParaRPr lang="ru-RU"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4229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чко с текстом: овальное 3"/>
          <p:cNvSpPr/>
          <p:nvPr/>
        </p:nvSpPr>
        <p:spPr>
          <a:xfrm>
            <a:off x="166979" y="652008"/>
            <a:ext cx="11903102" cy="4452729"/>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lvl="0" indent="450215" algn="just"/>
            <a:r>
              <a:rPr lang="ru-RU" dirty="0">
                <a:solidFill>
                  <a:srgbClr val="000000"/>
                </a:solidFill>
                <a:latin typeface="Times New Roman" panose="02020603050405020304" pitchFamily="18" charset="0"/>
                <a:ea typeface="Times New Roman" panose="02020603050405020304" pitchFamily="18" charset="0"/>
              </a:rPr>
              <a:t>Таким образом, в течение первых трех лет после Октября 1917 года государство фактически пыталось использовать сохранившуюся систему дореволюционного частного и земского страхования не столько в целях страховой защиты интересов страхователей, сколько в качестве важного источника финансовых ресурсов на пополнение государственного бюджета разоренной войной страны. Формальное провозглашение государственной страховой монополии преследовало, по существу, ту же цель, хотя и не дало ожидаемых результатов. Фактически государственная страховая монополия не была проведена в жизнь, да и не могла быть проведена, поскольку для этого как минимум необходима деятельность государственной специализированной страховой организации, чего декрет от 28 ноября 1918 года даже не предусматривал. </a:t>
            </a:r>
            <a:endParaRPr lang="ru-RU" sz="16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0063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777" y="453329"/>
            <a:ext cx="6096000" cy="26389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indent="450215" algn="just">
              <a:lnSpc>
                <a:spcPct val="150000"/>
              </a:lnSpc>
              <a:spcAft>
                <a:spcPts val="0"/>
              </a:spcAft>
            </a:pPr>
            <a:r>
              <a:rPr lang="ru-RU" sz="1400" dirty="0">
                <a:latin typeface="Times New Roman" panose="02020603050405020304" pitchFamily="18" charset="0"/>
                <a:ea typeface="Times New Roman" panose="02020603050405020304" pitchFamily="18" charset="0"/>
              </a:rPr>
              <a:t>Вновь государственное имущественное страхование в денежной форме было восстановлено уже после окончания Гражданской войны. 6 октября 1921 года Советом Народных Комиссаров был принят Декрет "О государственном имущественном страховании", который положил фактическое начало дальнейшему развитию государственного имущественного страхования, предусматривалась организация страхования частных хозяйств от пожаров, падежа скота, градобития посевов, а также аварий на путях водного и сухопутного транспорта. </a:t>
            </a:r>
            <a:endParaRPr lang="ru-RU" sz="1200" dirty="0">
              <a:effectLst/>
              <a:latin typeface="Times New Roman" panose="02020603050405020304" pitchFamily="18" charset="0"/>
              <a:ea typeface="Times New Roman" panose="02020603050405020304" pitchFamily="18" charset="0"/>
            </a:endParaRPr>
          </a:p>
        </p:txBody>
      </p:sp>
      <p:pic>
        <p:nvPicPr>
          <p:cNvPr id="3074" name="Picture 2" descr="https://im0-tub-ru.yandex.net/i?id=7a7438becf0b7ddc8556517c41b29115&amp;n=33&amp;h=215&amp;w=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46" y="2699156"/>
            <a:ext cx="6685721" cy="345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433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760" y="1110842"/>
            <a:ext cx="10511624" cy="830997"/>
          </a:xfrm>
          <a:prstGeom prst="rect">
            <a:avLst/>
          </a:prstGeom>
        </p:spPr>
        <p:txBody>
          <a:bodyPr wrap="square">
            <a:spAutoFit/>
          </a:bodyPr>
          <a:lstStyle/>
          <a:p>
            <a:r>
              <a:rPr lang="ru-RU" sz="2400" b="1" spc="200">
                <a:solidFill>
                  <a:srgbClr val="BD582C">
                    <a:lumMod val="50000"/>
                  </a:srgbClr>
                </a:solidFill>
                <a:latin typeface="Bookman Old Style" panose="02050604050505020204" pitchFamily="18" charset="0"/>
                <a:ea typeface="Calibri" panose="020F0502020204030204" pitchFamily="34" charset="0"/>
                <a:cs typeface="Times New Roman" panose="02020603050405020304" pitchFamily="18" charset="0"/>
              </a:rPr>
              <a:t>3. Особенности </a:t>
            </a:r>
            <a:r>
              <a:rPr lang="ru-RU" sz="2400" b="1" spc="200" dirty="0">
                <a:solidFill>
                  <a:srgbClr val="BD582C">
                    <a:lumMod val="50000"/>
                  </a:srgbClr>
                </a:solidFill>
                <a:latin typeface="Bookman Old Style" panose="02050604050505020204" pitchFamily="18" charset="0"/>
                <a:ea typeface="Calibri" panose="020F0502020204030204" pitchFamily="34" charset="0"/>
                <a:cs typeface="Times New Roman" panose="02020603050405020304" pitchFamily="18" charset="0"/>
              </a:rPr>
              <a:t>страхового дела в советской России (с 1917 года до 1991 года).</a:t>
            </a:r>
            <a:endParaRPr lang="ru-RU" sz="2400" b="1" dirty="0"/>
          </a:p>
        </p:txBody>
      </p:sp>
    </p:spTree>
    <p:extLst>
      <p:ext uri="{BB962C8B-B14F-4D97-AF65-F5344CB8AC3E}">
        <p14:creationId xmlns:p14="http://schemas.microsoft.com/office/powerpoint/2010/main" val="81160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652007" y="437321"/>
            <a:ext cx="11012556" cy="15664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t>До конца XVIII века страхование в России развивалось медленно, потребности в страховой защите покрывались услугами иностранных страховых компаний. </a:t>
            </a:r>
          </a:p>
        </p:txBody>
      </p:sp>
      <p:sp>
        <p:nvSpPr>
          <p:cNvPr id="3" name="Прямоугольник: скругленные углы 2"/>
          <p:cNvSpPr/>
          <p:nvPr/>
        </p:nvSpPr>
        <p:spPr>
          <a:xfrm>
            <a:off x="652007" y="2402620"/>
            <a:ext cx="11012556" cy="29804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t>В 1765 году в Риге, на бывшей западной окраине Российской империи, было основано первое общество взаимного страхования от огня. В других городах России в XVIII веке страхования не существовало. Исключение составлял Санкт-Петербург. Во второй половине XVIII века значительное число домов аристократии в Санкт-Петербурге страховались за границей. </a:t>
            </a:r>
          </a:p>
        </p:txBody>
      </p:sp>
    </p:spTree>
    <p:extLst>
      <p:ext uri="{BB962C8B-B14F-4D97-AF65-F5344CB8AC3E}">
        <p14:creationId xmlns:p14="http://schemas.microsoft.com/office/powerpoint/2010/main" val="107149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145" y="90032"/>
            <a:ext cx="9525000" cy="6153150"/>
          </a:xfrm>
          <a:prstGeom prst="rect">
            <a:avLst/>
          </a:prstGeom>
        </p:spPr>
      </p:pic>
      <p:sp>
        <p:nvSpPr>
          <p:cNvPr id="3" name="Прямоугольник 2"/>
          <p:cNvSpPr/>
          <p:nvPr/>
        </p:nvSpPr>
        <p:spPr>
          <a:xfrm>
            <a:off x="5613621" y="71562"/>
            <a:ext cx="6464410" cy="1439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Calibri" panose="020F0502020204030204" pitchFamily="34" charset="0"/>
                <a:ea typeface="Calibri" panose="020F0502020204030204" pitchFamily="34" charset="0"/>
                <a:cs typeface="Times New Roman" panose="02020603050405020304" pitchFamily="18" charset="0"/>
              </a:rPr>
              <a:t>Первый этап в развитии организации государственного страхования в Российской империи открывается подписанием Екатериной II Манифеста от 28 июня 1786 года об учреждении Государственного Заемного Банка.</a:t>
            </a:r>
            <a:endParaRPr lang="ru-RU" dirty="0"/>
          </a:p>
        </p:txBody>
      </p:sp>
    </p:spTree>
    <p:extLst>
      <p:ext uri="{BB962C8B-B14F-4D97-AF65-F5344CB8AC3E}">
        <p14:creationId xmlns:p14="http://schemas.microsoft.com/office/powerpoint/2010/main" val="178030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виток: вертикальный 1"/>
          <p:cNvSpPr/>
          <p:nvPr/>
        </p:nvSpPr>
        <p:spPr>
          <a:xfrm>
            <a:off x="294198" y="159026"/>
            <a:ext cx="11752028" cy="6011186"/>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t>Манифестом введен запрет на страхование имущества в иностранных компаниях, узаконен принцип государственной страховой монополии, основанный на идеях государственного страхования. Для обеспечения залога недвижимости в том же году при банке открылась - Государственная страховая экспедиция, страховые операции которой ограничивались избранными рисками (каменные дома, каменные фабрики); страховая сумма не должна была превышать 75 % стоимости недвижимости; тариф премий был для всех одинаков и составлял 1,5 % страховой суммы. В 1822 году Государственная страховая экспедиция была закрыта. </a:t>
            </a:r>
          </a:p>
        </p:txBody>
      </p:sp>
    </p:spTree>
    <p:extLst>
      <p:ext uri="{BB962C8B-B14F-4D97-AF65-F5344CB8AC3E}">
        <p14:creationId xmlns:p14="http://schemas.microsoft.com/office/powerpoint/2010/main" val="147143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peror.net/wp-content/uploads/2016/05/154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880" y="254441"/>
            <a:ext cx="3939053" cy="4433018"/>
          </a:xfrm>
          <a:prstGeom prst="rect">
            <a:avLst/>
          </a:prstGeom>
          <a:noFill/>
          <a:extLst>
            <a:ext uri="{909E8E84-426E-40DD-AFC4-6F175D3DCCD1}">
              <a14:hiddenFill xmlns:a14="http://schemas.microsoft.com/office/drawing/2010/main">
                <a:solidFill>
                  <a:srgbClr val="FFFFFF"/>
                </a:solidFill>
              </a14:hiddenFill>
            </a:ext>
          </a:extLst>
        </p:spPr>
      </p:pic>
      <p:sp>
        <p:nvSpPr>
          <p:cNvPr id="2" name="Облачко с текстом: овальное 1"/>
          <p:cNvSpPr/>
          <p:nvPr/>
        </p:nvSpPr>
        <p:spPr>
          <a:xfrm>
            <a:off x="4675367" y="254441"/>
            <a:ext cx="7410615" cy="488210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t>Таким образом, страховое дело предполагалось организовать на основе абсолютной и, в принципе, бессрочной государственной монополии, что, однако, потерпело крах. Государственная страховая монополия носила явно выраженный фискальный характер. </a:t>
            </a:r>
          </a:p>
        </p:txBody>
      </p:sp>
    </p:spTree>
    <p:extLst>
      <p:ext uri="{BB962C8B-B14F-4D97-AF65-F5344CB8AC3E}">
        <p14:creationId xmlns:p14="http://schemas.microsoft.com/office/powerpoint/2010/main" val="20243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103367" y="411728"/>
            <a:ext cx="7553739" cy="55102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t>В 1781 году Екатерина II подписала "Устав купеческого водоходства", которым были установлены основы морского страхования в России. Для страхования товаров российское правительство открыло в 1797 году Страховую Контору при Ассигнационном Банке, которая также оказалась нежизнеспособной и была упразднена в 1805 году. Попытки создать взаимное страхование под контролем государства отражены в "Уставах столиц Санкт-Петербурга и Москвы" (1798 и 1799 гг.). Согласно этим документам, страхование в столицах передавалось в ведение </a:t>
            </a:r>
            <a:r>
              <a:rPr lang="ru-RU" sz="2000" dirty="0" err="1"/>
              <a:t>ассекуранц</a:t>
            </a:r>
            <a:r>
              <a:rPr lang="ru-RU" sz="2000" dirty="0"/>
              <a:t>-контор при камеральном департаменте, которые принимали на страхование недвижимое имущество. Однако это нововведение не получило дальнейшего развития, и первый этап истории российского страхования закончился крушением принципа государственной страховой монополии и идей государственного страхования. </a:t>
            </a:r>
          </a:p>
        </p:txBody>
      </p:sp>
      <p:pic>
        <p:nvPicPr>
          <p:cNvPr id="2050" name="Picture 2" descr="http://img3.postila.ru/storage/3264000/3256061/5ba05460e8565f4efda68e8d821c59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694" y="365760"/>
            <a:ext cx="4190669" cy="55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5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795130" y="222637"/>
            <a:ext cx="10940995" cy="9462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Второй этап становления страхования в России обычно связывают с началом формирования национального страхового рынка, появлением частных акционерных компаний, развитием частной монополии на страховом рынке. </a:t>
            </a:r>
          </a:p>
        </p:txBody>
      </p:sp>
      <p:sp>
        <p:nvSpPr>
          <p:cNvPr id="3" name="Прямоугольник: скругленные углы 2"/>
          <p:cNvSpPr/>
          <p:nvPr/>
        </p:nvSpPr>
        <p:spPr>
          <a:xfrm>
            <a:off x="222637" y="1343770"/>
            <a:ext cx="5088834" cy="508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a:t>27 июня 1827 года было учреждено "Первое Российское от огня страховое общество". </a:t>
            </a:r>
          </a:p>
        </p:txBody>
      </p:sp>
      <p:pic>
        <p:nvPicPr>
          <p:cNvPr id="4" name="Рисунок 3"/>
          <p:cNvPicPr>
            <a:picLocks noChangeAspect="1"/>
          </p:cNvPicPr>
          <p:nvPr/>
        </p:nvPicPr>
        <p:blipFill>
          <a:blip r:embed="rId2"/>
          <a:stretch>
            <a:fillRect/>
          </a:stretch>
        </p:blipFill>
        <p:spPr>
          <a:xfrm>
            <a:off x="962109" y="1852654"/>
            <a:ext cx="3077154" cy="4488480"/>
          </a:xfrm>
          <a:prstGeom prst="rect">
            <a:avLst/>
          </a:prstGeom>
        </p:spPr>
      </p:pic>
      <p:sp>
        <p:nvSpPr>
          <p:cNvPr id="5" name="Прямоугольник: скругленные углы 4"/>
          <p:cNvSpPr/>
          <p:nvPr/>
        </p:nvSpPr>
        <p:spPr>
          <a:xfrm>
            <a:off x="5454596" y="1343770"/>
            <a:ext cx="6472362" cy="47628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t>Обществу предоставлялось исключительное право на осуществление страховых операций в течение 20 лет с освобождением от налогов, исключая пошлины в казну (по 25 коп. с тысячи рублей страховой сумм). Более того, "Первому Российскому от огня страховому обществу" разрешалось принимать застрахованное в нем имущество под залог во всех казенных и кредитных учреждениях. Успешная деятельность этого общества способствовала появлению других страховых компаний. В 1835 году учреждается "Второе Российское от огня страховое общество", в 1846 году - товарищество "Саламандра". Зародившееся страхование от огня получило в дальнейшем большое распространение. </a:t>
            </a:r>
          </a:p>
        </p:txBody>
      </p:sp>
    </p:spTree>
    <p:extLst>
      <p:ext uri="{BB962C8B-B14F-4D97-AF65-F5344CB8AC3E}">
        <p14:creationId xmlns:p14="http://schemas.microsoft.com/office/powerpoint/2010/main" val="369930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sur-info.ru/files/history/200911/40906baa03b0d21afc99bd29f6dcd7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7" y="79514"/>
            <a:ext cx="4624892" cy="61225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скругленные углы 1"/>
          <p:cNvSpPr/>
          <p:nvPr/>
        </p:nvSpPr>
        <p:spPr>
          <a:xfrm>
            <a:off x="5287617" y="230588"/>
            <a:ext cx="6464411" cy="30214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a:t>Деятельность страховых обществ курировалась высшими должностными лицами государства, которые были их соучредителями. Перечисленные выше три страховых общества, поделив сферы влияния на территории России, действовали на основе единых тарифов страхования. Их уставы не допускали передачу имущества на страхование в другие места и вне государства под угрозой взыскания в пользу общества со всей застрахованной суммы 3 % за каждые шесть месяцев (это практически составляло объем страховых взносов). </a:t>
            </a:r>
          </a:p>
        </p:txBody>
      </p:sp>
      <p:sp>
        <p:nvSpPr>
          <p:cNvPr id="3" name="Облачко с текстом: овальное 2"/>
          <p:cNvSpPr/>
          <p:nvPr/>
        </p:nvSpPr>
        <p:spPr>
          <a:xfrm>
            <a:off x="5372316" y="3315693"/>
            <a:ext cx="6483079" cy="260007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a:t>Таким образом, второй этап становления страхования в России характеризовался заменой абсолютной и бессрочной государственной монополии на монополию частную, с ограниченным сроком действия (существовала до 1847 года, когда была полностью упразднена). </a:t>
            </a:r>
          </a:p>
        </p:txBody>
      </p:sp>
    </p:spTree>
    <p:extLst>
      <p:ext uri="{BB962C8B-B14F-4D97-AF65-F5344CB8AC3E}">
        <p14:creationId xmlns:p14="http://schemas.microsoft.com/office/powerpoint/2010/main" val="1338314563"/>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133</TotalTime>
  <Words>2060</Words>
  <Application>Microsoft Office PowerPoint</Application>
  <PresentationFormat>Широкоэкранный</PresentationFormat>
  <Paragraphs>59</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Bookman Old Style</vt:lpstr>
      <vt:lpstr>Calibri</vt:lpstr>
      <vt:lpstr>Calibri Light</vt:lpstr>
      <vt:lpstr>Times New Roman</vt:lpstr>
      <vt:lpstr>Ретро</vt:lpstr>
      <vt:lpstr>Тема № 5 «Развитие института страхования в России»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 5 «Развитие института страхования в России»</dc:title>
  <dc:creator>Ольга</dc:creator>
  <cp:lastModifiedBy>Ольга</cp:lastModifiedBy>
  <cp:revision>17</cp:revision>
  <dcterms:created xsi:type="dcterms:W3CDTF">2017-04-11T06:28:31Z</dcterms:created>
  <dcterms:modified xsi:type="dcterms:W3CDTF">2017-04-17T08:56:38Z</dcterms:modified>
</cp:coreProperties>
</file>